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302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04" r:id="rId35"/>
    <p:sldId id="305" r:id="rId36"/>
    <p:sldId id="306" r:id="rId37"/>
    <p:sldId id="291" r:id="rId38"/>
    <p:sldId id="292" r:id="rId39"/>
    <p:sldId id="293" r:id="rId40"/>
    <p:sldId id="294" r:id="rId41"/>
    <p:sldId id="295" r:id="rId42"/>
    <p:sldId id="299" r:id="rId43"/>
    <p:sldId id="300" r:id="rId44"/>
    <p:sldId id="301" r:id="rId45"/>
    <p:sldId id="303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9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33BD-15E8-4013-BBDA-445694DA302C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CB584-8217-4818-A2FD-9873560A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B584-8217-4818-A2FD-9873560A4D7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D2F9E71-E163-429B-BECE-92045E93296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2E4861-5A9B-4918-809F-3E4EDB64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077200" cy="1673352"/>
          </a:xfrm>
        </p:spPr>
        <p:txBody>
          <a:bodyPr/>
          <a:lstStyle/>
          <a:p>
            <a:r>
              <a:rPr lang="en-US" dirty="0" smtClean="0"/>
              <a:t>Acute  liver failure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</a:t>
            </a:r>
          </a:p>
          <a:p>
            <a:r>
              <a:rPr lang="en-US" dirty="0" smtClean="0"/>
              <a:t>Mustafa .A. Ali  kassim. </a:t>
            </a:r>
          </a:p>
          <a:p>
            <a:r>
              <a:rPr lang="en-US" dirty="0" smtClean="0"/>
              <a:t>Resident doctor in  tropical medicine and hepatology department.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Auto immune hepatitis.</a:t>
            </a:r>
          </a:p>
          <a:p>
            <a:r>
              <a:rPr lang="en-US" dirty="0" smtClean="0"/>
              <a:t>Wilson disease.</a:t>
            </a:r>
          </a:p>
          <a:p>
            <a:r>
              <a:rPr lang="en-US" dirty="0" smtClean="0"/>
              <a:t>Malignancy with liver infiltration. </a:t>
            </a:r>
          </a:p>
          <a:p>
            <a:r>
              <a:rPr lang="en-US" dirty="0" smtClean="0"/>
              <a:t>Vascular disorders: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r>
              <a:rPr lang="en-US" dirty="0" smtClean="0"/>
              <a:t>Sinusoidal obstructive syndrome. </a:t>
            </a:r>
          </a:p>
          <a:p>
            <a:r>
              <a:rPr lang="en-US" dirty="0" smtClean="0"/>
              <a:t>Budd-</a:t>
            </a:r>
            <a:r>
              <a:rPr lang="en-US" dirty="0" err="1" smtClean="0"/>
              <a:t>chiari</a:t>
            </a:r>
            <a:r>
              <a:rPr lang="en-US" dirty="0" smtClean="0"/>
              <a:t> syndrome.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Pregnancy: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Ischemic hepatitis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Acute fatty liver of pregnancy. </a:t>
            </a:r>
          </a:p>
          <a:p>
            <a:r>
              <a:rPr lang="en-US" dirty="0" smtClean="0"/>
              <a:t>HE LLP syndrome. </a:t>
            </a:r>
          </a:p>
          <a:p>
            <a:endParaRPr lang="en-US" dirty="0"/>
          </a:p>
          <a:p>
            <a:r>
              <a:rPr lang="en-US" dirty="0" err="1" smtClean="0"/>
              <a:t>cardiogenic</a:t>
            </a:r>
            <a:r>
              <a:rPr lang="en-US" dirty="0" smtClean="0"/>
              <a:t> shock.</a:t>
            </a:r>
          </a:p>
          <a:p>
            <a:r>
              <a:rPr lang="en-US" dirty="0" smtClean="0"/>
              <a:t>Hypotension.</a:t>
            </a:r>
          </a:p>
          <a:p>
            <a:r>
              <a:rPr lang="en-US" dirty="0" smtClean="0"/>
              <a:t>Heat stroke.</a:t>
            </a:r>
          </a:p>
          <a:p>
            <a:r>
              <a:rPr lang="en-US" dirty="0" smtClean="0"/>
              <a:t>Heart failure . </a:t>
            </a:r>
          </a:p>
          <a:p>
            <a:r>
              <a:rPr lang="en-US" dirty="0" smtClean="0"/>
              <a:t>Pericardial diseases.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induced ALF: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Acetaminophen</a:t>
            </a:r>
            <a:r>
              <a:rPr lang="en-US" dirty="0" smtClean="0"/>
              <a:t> : most common.</a:t>
            </a:r>
          </a:p>
          <a:p>
            <a:pPr>
              <a:buNone/>
            </a:pPr>
            <a:r>
              <a:rPr lang="en-US" dirty="0" smtClean="0"/>
              <a:t>-dose related. </a:t>
            </a:r>
          </a:p>
          <a:p>
            <a:pPr>
              <a:buNone/>
            </a:pPr>
            <a:r>
              <a:rPr lang="en-US" dirty="0" smtClean="0"/>
              <a:t>-it is metabolized by glucuronidation  and sulfation ;a minority of the drug is metabolized by cyto-p450 leading to production of toxic intermediate (N-acetyl-P-</a:t>
            </a:r>
            <a:r>
              <a:rPr lang="en-US" dirty="0" err="1" smtClean="0"/>
              <a:t>benzoquinone</a:t>
            </a:r>
            <a:r>
              <a:rPr lang="en-US" dirty="0" smtClean="0"/>
              <a:t>)which is cleared by glutathione. In overdose glutathione  is depleted.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associated with increased risk for toxicity: </a:t>
            </a:r>
          </a:p>
          <a:p>
            <a:pPr>
              <a:buNone/>
            </a:pPr>
            <a:r>
              <a:rPr lang="en-US" dirty="0" smtClean="0"/>
              <a:t>1-alcohol abuse. </a:t>
            </a:r>
          </a:p>
          <a:p>
            <a:pPr>
              <a:buNone/>
            </a:pPr>
            <a:r>
              <a:rPr lang="en-US" dirty="0" smtClean="0"/>
              <a:t>2-barbiturate abuse. </a:t>
            </a:r>
          </a:p>
          <a:p>
            <a:pPr>
              <a:buNone/>
            </a:pPr>
            <a:r>
              <a:rPr lang="en-US" dirty="0" smtClean="0"/>
              <a:t>3-poor nutrition.</a:t>
            </a:r>
          </a:p>
          <a:p>
            <a:pPr>
              <a:buNone/>
            </a:pPr>
            <a:r>
              <a:rPr lang="en-US" dirty="0" smtClean="0"/>
              <a:t>4-age&gt;40 years.</a:t>
            </a:r>
          </a:p>
          <a:p>
            <a:pPr>
              <a:buNone/>
            </a:pPr>
            <a:r>
              <a:rPr lang="en-US" dirty="0" smtClean="0"/>
              <a:t>5-ass.viral hepatitis.</a:t>
            </a:r>
          </a:p>
          <a:p>
            <a:pPr>
              <a:buNone/>
            </a:pPr>
            <a:r>
              <a:rPr lang="en-US" dirty="0" smtClean="0"/>
              <a:t>6-use of antidepressant drugs.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 feature of paracetmole toxicity is very high levels of ALT&amp;AST with relatively low levels of bilirubin.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hepatitis: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/>
              <a:t>Hepatitis A virus</a:t>
            </a:r>
            <a:r>
              <a:rPr lang="en-US" dirty="0" smtClean="0"/>
              <a:t>: more in developing countries.  </a:t>
            </a:r>
          </a:p>
          <a:p>
            <a:r>
              <a:rPr lang="en-US" sz="3600" b="1" i="1" dirty="0" smtClean="0"/>
              <a:t>Hepatitis B virus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HBsAg&amp; IgM antibody to HBcAg may be present in the serum during the setting of acute infection; detection of HBV DNA is the most reliable test in ALF.Factors that icrease risk for fulmination include: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Co-infection with HDV. </a:t>
            </a:r>
            <a:endParaRPr lang="en-US" dirty="0"/>
          </a:p>
          <a:p>
            <a:r>
              <a:rPr lang="en-US" dirty="0" smtClean="0"/>
              <a:t>Co-infection with HCV.</a:t>
            </a:r>
          </a:p>
          <a:p>
            <a:r>
              <a:rPr lang="en-US" dirty="0" smtClean="0"/>
              <a:t>Chronic carrier who undergo chemotherapy or immunosuppressive therapy.</a:t>
            </a:r>
          </a:p>
          <a:p>
            <a:r>
              <a:rPr lang="en-US" sz="3600" b="1" i="1" dirty="0" smtClean="0"/>
              <a:t>Hepatitis C virus: </a:t>
            </a:r>
            <a:r>
              <a:rPr lang="en-US" dirty="0" smtClean="0"/>
              <a:t>rare. May occur with HAV super-infection or acetaminophen toxicity</a:t>
            </a:r>
            <a:r>
              <a:rPr lang="en-US" sz="3600" b="1" i="1" dirty="0" smtClean="0"/>
              <a:t>   </a:t>
            </a:r>
          </a:p>
          <a:p>
            <a:pPr>
              <a:buNone/>
            </a:pPr>
            <a:endParaRPr lang="en-US" sz="3600" b="1" i="1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/>
              <a:t>Hepatitis D virus</a:t>
            </a:r>
            <a:r>
              <a:rPr lang="en-US" dirty="0" smtClean="0"/>
              <a:t>: with HBV  </a:t>
            </a:r>
          </a:p>
          <a:p>
            <a:r>
              <a:rPr lang="en-US" sz="3600" b="1" i="1" dirty="0" smtClean="0"/>
              <a:t>hepatitis E virus: incidence</a:t>
            </a:r>
            <a:r>
              <a:rPr lang="en-US" dirty="0" smtClean="0"/>
              <a:t> of ALF due to HEV increases with pregnancy with high mortality rate especially during the third trimester.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/>
              <a:t>Herpes virus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HSV or VZv may lead to ALF in immunosuppresed patients.Cutaneouc lesions and DIC may occur.</a:t>
            </a:r>
          </a:p>
          <a:p>
            <a:r>
              <a:rPr lang="en-US" dirty="0" smtClean="0"/>
              <a:t>Liver biopsy shows viral inclusions.</a:t>
            </a:r>
          </a:p>
          <a:p>
            <a:r>
              <a:rPr lang="en-US" dirty="0" smtClean="0"/>
              <a:t>IV acyclovir therapy should be established immediately once diagnosed.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/>
              <a:t>Other viruses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EBV.</a:t>
            </a:r>
          </a:p>
          <a:p>
            <a:r>
              <a:rPr lang="en-US" dirty="0" smtClean="0"/>
              <a:t>Adeno virus.</a:t>
            </a:r>
          </a:p>
          <a:p>
            <a:r>
              <a:rPr lang="en-US" dirty="0" smtClean="0"/>
              <a:t>Paro virus.</a:t>
            </a:r>
          </a:p>
          <a:p>
            <a:r>
              <a:rPr lang="en-US" dirty="0" smtClean="0"/>
              <a:t>CMV:in liver transplant recipients.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aclinical syndrome characterized by rapid failure of hepatic synthetic function with development of jaundice, hepatic encephalopathy,and coagulopathy in patient with no prior history of liver disease.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Usually diagnosed between 40&amp;50 years.</a:t>
            </a:r>
          </a:p>
          <a:p>
            <a:pPr>
              <a:buNone/>
            </a:pPr>
            <a:r>
              <a:rPr lang="en-US" dirty="0" smtClean="0"/>
              <a:t>-AST to AlT ratio &gt;2.2 with ALP to bilirubin level &lt;4 these combined lab findings are sensitive and specific to Wilson disease. </a:t>
            </a:r>
          </a:p>
          <a:p>
            <a:pPr>
              <a:buNone/>
            </a:pPr>
            <a:r>
              <a:rPr lang="en-US" dirty="0" smtClean="0"/>
              <a:t>-decreased ceruloplasmine level ,increased serum cupper, and 24 h urine cupper, liver biopsy.kayser –Fleisher ring …….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Coombs negative hemolytic anemia and renal failure frequently occur due to elevated serum cupper. </a:t>
            </a:r>
          </a:p>
          <a:p>
            <a:r>
              <a:rPr lang="en-US" dirty="0" smtClean="0"/>
              <a:t>Emergency liver transplantation is indicated once diagnosed.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Ray’s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Rare cause of AlF occur in children with recent viral infection treated with aspirin . </a:t>
            </a:r>
          </a:p>
          <a:p>
            <a:r>
              <a:rPr lang="en-US" dirty="0" smtClean="0"/>
              <a:t>Sever vomiting , micro vesicular steatosis, with </a:t>
            </a:r>
          </a:p>
          <a:p>
            <a:pPr>
              <a:buNone/>
            </a:pPr>
            <a:r>
              <a:rPr lang="en-US" dirty="0" smtClean="0"/>
              <a:t>High incidence of cerebral edema and intracranial hypertension.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picture: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specific symptoms: anorexia ,malaise, nausea and vomiting.</a:t>
            </a:r>
          </a:p>
          <a:p>
            <a:r>
              <a:rPr lang="en-US" dirty="0" smtClean="0"/>
              <a:t>Jaundice. </a:t>
            </a:r>
          </a:p>
          <a:p>
            <a:r>
              <a:rPr lang="en-US" dirty="0" smtClean="0"/>
              <a:t>Hepatic encephalopathy.</a:t>
            </a:r>
          </a:p>
          <a:p>
            <a:r>
              <a:rPr lang="en-US" dirty="0" smtClean="0"/>
              <a:t>Reduction of liver size lead to marked impairment of liver function ,hypoglycemia, </a:t>
            </a:r>
          </a:p>
          <a:p>
            <a:pPr>
              <a:buNone/>
            </a:pPr>
            <a:r>
              <a:rPr lang="en-US" dirty="0" smtClean="0"/>
              <a:t>Co agulopathy, metabolic acidosis due to increased lactate level.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Tachycardia, hypotension ,hyperventilation ,and fever occur as signs of SIRS.</a:t>
            </a:r>
          </a:p>
          <a:p>
            <a:r>
              <a:rPr lang="en-US" dirty="0" smtClean="0"/>
              <a:t>Cerebral edema.</a:t>
            </a:r>
          </a:p>
          <a:p>
            <a:r>
              <a:rPr lang="en-US" dirty="0" smtClean="0"/>
              <a:t>Renal failure.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Sepsis:</a:t>
            </a:r>
          </a:p>
          <a:p>
            <a:pPr>
              <a:buNone/>
            </a:pPr>
            <a:r>
              <a:rPr lang="en-US" dirty="0" smtClean="0"/>
              <a:t>1-afrequent complication up to 80%davelop bacterial infection and 30%fungal infections. </a:t>
            </a:r>
          </a:p>
          <a:p>
            <a:pPr algn="just">
              <a:buNone/>
            </a:pPr>
            <a:r>
              <a:rPr lang="en-US" dirty="0" smtClean="0"/>
              <a:t>2-survillence cultures of blood, urine, and sputum Should be obtained.</a:t>
            </a:r>
          </a:p>
          <a:p>
            <a:pPr>
              <a:buNone/>
            </a:pPr>
            <a:r>
              <a:rPr lang="en-US" dirty="0" smtClean="0"/>
              <a:t>3-anti microbial prophylaxis with impiric treatment should be initiated if any of the following occur: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Fever.</a:t>
            </a:r>
          </a:p>
          <a:p>
            <a:r>
              <a:rPr lang="en-US" dirty="0" smtClean="0"/>
              <a:t>Positive culture.</a:t>
            </a:r>
          </a:p>
          <a:p>
            <a:r>
              <a:rPr lang="en-US" dirty="0" smtClean="0"/>
              <a:t>Grade 3&amp;4 encephalopathy.</a:t>
            </a:r>
          </a:p>
          <a:p>
            <a:r>
              <a:rPr lang="en-US" dirty="0" smtClean="0"/>
              <a:t>Hemodynamic instability.</a:t>
            </a:r>
          </a:p>
          <a:p>
            <a:r>
              <a:rPr lang="en-US" dirty="0" smtClean="0"/>
              <a:t>Patient listed for liver transplantation.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i="1" dirty="0" smtClean="0"/>
              <a:t>Renal failure:</a:t>
            </a:r>
          </a:p>
          <a:p>
            <a:r>
              <a:rPr lang="en-US" dirty="0" smtClean="0"/>
              <a:t>Occur as a result of hypovolaemia,acute tubular necrosis, or hapatorenal syndrome.</a:t>
            </a:r>
          </a:p>
          <a:p>
            <a:r>
              <a:rPr lang="en-US" dirty="0" smtClean="0"/>
              <a:t>It is a key prognostic indicator.</a:t>
            </a:r>
          </a:p>
          <a:p>
            <a:r>
              <a:rPr lang="en-US" dirty="0" smtClean="0"/>
              <a:t>Use of vassopressor therapy is initiated in the setting of circulatory dysfunction with hypotension. Renal replacement with continuous venovenous </a:t>
            </a:r>
            <a:r>
              <a:rPr lang="en-US" dirty="0" err="1" smtClean="0"/>
              <a:t>hemodialysis</a:t>
            </a:r>
            <a:r>
              <a:rPr lang="en-US" dirty="0" smtClean="0"/>
              <a:t>(</a:t>
            </a:r>
            <a:r>
              <a:rPr lang="en-US" dirty="0" err="1" smtClean="0"/>
              <a:t>cvvhd</a:t>
            </a:r>
            <a:r>
              <a:rPr lang="en-US" dirty="0" smtClean="0"/>
              <a:t>)is preferred if renal or circulatory failure occur.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i="1" dirty="0" smtClean="0"/>
              <a:t>Metabolic disorder: </a:t>
            </a:r>
          </a:p>
          <a:p>
            <a:r>
              <a:rPr lang="en-US" sz="3600" b="1" i="1" dirty="0" smtClean="0"/>
              <a:t>Hypoglycemia</a:t>
            </a:r>
            <a:r>
              <a:rPr lang="en-US" dirty="0" smtClean="0"/>
              <a:t>: </a:t>
            </a:r>
            <a:r>
              <a:rPr lang="en-US" dirty="0" err="1" smtClean="0"/>
              <a:t>d.t</a:t>
            </a:r>
            <a:r>
              <a:rPr lang="en-US" dirty="0" smtClean="0"/>
              <a:t>.↓ glycogen production and </a:t>
            </a:r>
          </a:p>
          <a:p>
            <a:pPr>
              <a:buNone/>
            </a:pPr>
            <a:r>
              <a:rPr lang="en-US" dirty="0" smtClean="0"/>
              <a:t>Impaired gluconeogenesis.so frequent follow up of blood glucose level  continuous infusion of 10%or20%glucose is done.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/>
              <a:t>Hypophosphataemia</a:t>
            </a:r>
            <a:r>
              <a:rPr lang="en-US" dirty="0" smtClean="0"/>
              <a:t>.</a:t>
            </a:r>
          </a:p>
          <a:p>
            <a:r>
              <a:rPr lang="en-US" sz="3600" b="1" i="1" dirty="0" smtClean="0"/>
              <a:t>Metabolic acidosis</a:t>
            </a:r>
            <a:r>
              <a:rPr lang="en-US" dirty="0" smtClean="0"/>
              <a:t>.</a:t>
            </a:r>
          </a:p>
          <a:p>
            <a:r>
              <a:rPr lang="en-US" sz="3600" b="1" i="1" dirty="0" smtClean="0"/>
              <a:t>alkalosis: </a:t>
            </a:r>
            <a:r>
              <a:rPr lang="en-US" dirty="0" err="1" smtClean="0"/>
              <a:t>d.t</a:t>
            </a:r>
            <a:r>
              <a:rPr lang="en-US" dirty="0" smtClean="0"/>
              <a:t>. hyperventilation.</a:t>
            </a:r>
          </a:p>
          <a:p>
            <a:r>
              <a:rPr lang="en-US" sz="3600" b="1" i="1" dirty="0" smtClean="0"/>
              <a:t>Hypoxia</a:t>
            </a:r>
            <a:r>
              <a:rPr lang="en-US" dirty="0" smtClean="0"/>
              <a:t>: </a:t>
            </a:r>
            <a:r>
              <a:rPr lang="en-US" dirty="0" err="1" smtClean="0"/>
              <a:t>d.t</a:t>
            </a:r>
            <a:r>
              <a:rPr lang="en-US" dirty="0" smtClean="0"/>
              <a:t>. ARDS,aspiration,pulmonary haemorrage.patients with grade3&amp;4 HE should undergo endo tracheal intubation.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Depending on the interval between the onset of jaundice and occurrence of encephalopathy </a:t>
            </a:r>
          </a:p>
          <a:p>
            <a:r>
              <a:rPr lang="en-US" sz="3600" b="1" i="1" dirty="0" smtClean="0"/>
              <a:t>1-hyperacute </a:t>
            </a:r>
            <a:r>
              <a:rPr lang="en-US" sz="3600" b="1" i="1" dirty="0" smtClean="0"/>
              <a:t>type </a:t>
            </a:r>
            <a:r>
              <a:rPr lang="en-US" dirty="0" smtClean="0"/>
              <a:t>: interval less than 7 days  </a:t>
            </a:r>
          </a:p>
          <a:p>
            <a:r>
              <a:rPr lang="en-US" dirty="0" smtClean="0"/>
              <a:t>Associated  with :</a:t>
            </a:r>
            <a:r>
              <a:rPr lang="en-US" dirty="0" err="1" smtClean="0"/>
              <a:t>paractamole</a:t>
            </a:r>
            <a:r>
              <a:rPr lang="en-US" dirty="0" smtClean="0"/>
              <a:t> toxicity, or </a:t>
            </a:r>
            <a:r>
              <a:rPr lang="en-US" dirty="0" err="1" smtClean="0"/>
              <a:t>fulminant</a:t>
            </a:r>
            <a:r>
              <a:rPr lang="en-US" dirty="0" smtClean="0"/>
              <a:t> hepatitis </a:t>
            </a:r>
            <a:r>
              <a:rPr lang="en-US" dirty="0" err="1" smtClean="0"/>
              <a:t>AorB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Has </a:t>
            </a:r>
            <a:r>
              <a:rPr lang="en-US" dirty="0" smtClean="0"/>
              <a:t>better prognosis .</a:t>
            </a:r>
          </a:p>
          <a:p>
            <a:r>
              <a:rPr lang="en-US" dirty="0" smtClean="0"/>
              <a:t>Increase incidence of cerebral edema.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/>
              <a:t>Coagulopathy</a:t>
            </a:r>
            <a:r>
              <a:rPr lang="en-US" dirty="0" smtClean="0"/>
              <a:t>:</a:t>
            </a:r>
          </a:p>
          <a:p>
            <a:r>
              <a:rPr lang="en-US" dirty="0" smtClean="0"/>
              <a:t>Although it may be profound, serious bleeding events are uncommon.</a:t>
            </a:r>
          </a:p>
          <a:p>
            <a:r>
              <a:rPr lang="en-US" dirty="0" smtClean="0"/>
              <a:t>PPI to avoid GIT bleeding.</a:t>
            </a:r>
          </a:p>
          <a:p>
            <a:r>
              <a:rPr lang="en-US" dirty="0" smtClean="0"/>
              <a:t>Plasma,platlets ,or cryoprecipitate should be given if invasive maneuver. </a:t>
            </a:r>
          </a:p>
          <a:p>
            <a:r>
              <a:rPr lang="en-US" dirty="0" smtClean="0"/>
              <a:t>Vit 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/>
              <a:t>Encephalopathy</a:t>
            </a:r>
            <a:r>
              <a:rPr lang="en-US" dirty="0" smtClean="0"/>
              <a:t>: it may rapidly progress with cerebral edema and increased intracranial tension which occur frequently with grade 3&amp;4 HE.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/>
              <a:t>Cerebral edema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The most common cause of death.</a:t>
            </a:r>
          </a:p>
          <a:p>
            <a:r>
              <a:rPr lang="en-US" dirty="0" smtClean="0"/>
              <a:t>Hyper acute type are at greater risk of CE.</a:t>
            </a:r>
          </a:p>
          <a:p>
            <a:r>
              <a:rPr lang="en-US" dirty="0" smtClean="0"/>
              <a:t>Factors that contribute to cerebral edema include: hypoxia ,increased ammonia level that causes swelling of the astrocytes,systemic hypotension ,and decreased cerebral perfusion pressure.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Cerebral edema lead to ↑ICP ,ischemic brain injury, and herniation. </a:t>
            </a:r>
          </a:p>
          <a:p>
            <a:r>
              <a:rPr lang="en-US" dirty="0" smtClean="0"/>
              <a:t>Clinically :abnormal papillary reflex ,muscular rigidity ,unconjugate eye movement, or   decerebrate posturing(extension and hyperpronation of the arms with extension of the legs)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Hematology</a:t>
            </a:r>
            <a:r>
              <a:rPr lang="en-US" dirty="0" smtClean="0"/>
              <a:t>: </a:t>
            </a:r>
          </a:p>
          <a:p>
            <a:r>
              <a:rPr lang="en-US" dirty="0" smtClean="0"/>
              <a:t>CBC----WBc   ,Hb level.</a:t>
            </a:r>
          </a:p>
          <a:p>
            <a:r>
              <a:rPr lang="en-US" dirty="0" smtClean="0"/>
              <a:t>Coagulation profile:PT ,PC,INR. </a:t>
            </a:r>
          </a:p>
          <a:p>
            <a:r>
              <a:rPr lang="en-US" b="1" i="1" dirty="0" smtClean="0"/>
              <a:t>Metabolic profile: </a:t>
            </a:r>
          </a:p>
          <a:p>
            <a:r>
              <a:rPr lang="en-US" dirty="0" smtClean="0"/>
              <a:t>ALT, AST, Albumin, proteins ,bilirubin level, </a:t>
            </a:r>
          </a:p>
          <a:p>
            <a:r>
              <a:rPr lang="en-US" dirty="0" smtClean="0"/>
              <a:t>ALP, sodium ,potassium, bicarb., calcium.</a:t>
            </a:r>
          </a:p>
          <a:p>
            <a:r>
              <a:rPr lang="en-US" dirty="0" smtClean="0"/>
              <a:t>Phosphate, glucose level.</a:t>
            </a:r>
          </a:p>
          <a:p>
            <a:r>
              <a:rPr lang="en-US" dirty="0" smtClean="0"/>
              <a:t>Creatinine.</a:t>
            </a:r>
          </a:p>
          <a:p>
            <a:r>
              <a:rPr lang="en-US" dirty="0" smtClean="0"/>
              <a:t>Ammonia, lactate level.</a:t>
            </a:r>
          </a:p>
          <a:p>
            <a:r>
              <a:rPr lang="en-US" b="1" i="1" dirty="0" smtClean="0"/>
              <a:t>Art. blood gases</a:t>
            </a:r>
            <a:r>
              <a:rPr lang="en-US" dirty="0" smtClean="0"/>
              <a:t>:PH,Po2,Pco2.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Virology</a:t>
            </a:r>
            <a:r>
              <a:rPr lang="en-US" dirty="0" smtClean="0"/>
              <a:t>: </a:t>
            </a:r>
          </a:p>
          <a:p>
            <a:r>
              <a:rPr lang="en-US" dirty="0" smtClean="0"/>
              <a:t>HBs </a:t>
            </a:r>
            <a:r>
              <a:rPr lang="en-US" dirty="0" err="1" smtClean="0"/>
              <a:t>Ag,HBc</a:t>
            </a:r>
            <a:r>
              <a:rPr lang="en-US" dirty="0" smtClean="0"/>
              <a:t> </a:t>
            </a:r>
            <a:r>
              <a:rPr lang="en-US" dirty="0" err="1" smtClean="0"/>
              <a:t>IgM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HAV antibody </a:t>
            </a:r>
            <a:r>
              <a:rPr lang="en-US" dirty="0" err="1" smtClean="0"/>
              <a:t>IgM</a:t>
            </a:r>
            <a:r>
              <a:rPr lang="en-US" dirty="0" smtClean="0"/>
              <a:t>.</a:t>
            </a:r>
          </a:p>
          <a:p>
            <a:r>
              <a:rPr lang="en-US" dirty="0" smtClean="0"/>
              <a:t>HCV antibody.</a:t>
            </a:r>
          </a:p>
          <a:p>
            <a:r>
              <a:rPr lang="en-US" dirty="0" smtClean="0"/>
              <a:t>HCV RNA. </a:t>
            </a:r>
          </a:p>
          <a:p>
            <a:r>
              <a:rPr lang="en-US" dirty="0" smtClean="0"/>
              <a:t>HEV </a:t>
            </a:r>
            <a:r>
              <a:rPr lang="en-US" dirty="0" err="1" smtClean="0"/>
              <a:t>IgM</a:t>
            </a:r>
            <a:r>
              <a:rPr lang="en-US" dirty="0" smtClean="0"/>
              <a:t>.(in endemic areas).</a:t>
            </a:r>
          </a:p>
          <a:p>
            <a:r>
              <a:rPr lang="en-US" dirty="0" smtClean="0"/>
              <a:t>HDV antibody(if HBV positive).</a:t>
            </a:r>
          </a:p>
          <a:p>
            <a:r>
              <a:rPr lang="en-US" dirty="0" smtClean="0"/>
              <a:t>EBV, CMV,HSV PCR.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Auto immune markers</a:t>
            </a:r>
            <a:r>
              <a:rPr lang="en-US" dirty="0" smtClean="0"/>
              <a:t>: ANA,ASMA.</a:t>
            </a:r>
          </a:p>
          <a:p>
            <a:r>
              <a:rPr lang="en-US" b="1" i="1" dirty="0" smtClean="0"/>
              <a:t>Toxicology </a:t>
            </a:r>
            <a:r>
              <a:rPr lang="en-US" dirty="0" smtClean="0"/>
              <a:t>:paracetamole level, alcohol level, urine drug screening.</a:t>
            </a:r>
          </a:p>
          <a:p>
            <a:r>
              <a:rPr lang="en-US" b="1" i="1" dirty="0" smtClean="0"/>
              <a:t>Microbiology</a:t>
            </a:r>
            <a:r>
              <a:rPr lang="en-US" dirty="0" smtClean="0"/>
              <a:t>: blood culture, urine culture and microscopy, sputum culture and microscopy. </a:t>
            </a:r>
          </a:p>
          <a:p>
            <a:r>
              <a:rPr lang="en-US" b="1" i="1" dirty="0" smtClean="0"/>
              <a:t>Imaging</a:t>
            </a:r>
            <a:r>
              <a:rPr lang="en-US" dirty="0" smtClean="0"/>
              <a:t>:abd sonar ,brain CT.</a:t>
            </a:r>
          </a:p>
          <a:p>
            <a:r>
              <a:rPr lang="en-US" b="1" i="1" dirty="0" smtClean="0"/>
              <a:t>Other</a:t>
            </a:r>
            <a:r>
              <a:rPr lang="en-US" dirty="0" smtClean="0"/>
              <a:t> :urinary cupper, pregnancy test.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Liver transplantation should be considered in all patients. </a:t>
            </a:r>
          </a:p>
          <a:p>
            <a:r>
              <a:rPr lang="en-US" sz="4000" b="1" i="1" dirty="0" smtClean="0"/>
              <a:t>Patients should be transferred to ICU once the presence of encephalopathy is established.</a:t>
            </a:r>
            <a:endParaRPr lang="en-US" sz="4000" b="1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and prevention of the complications : </a:t>
            </a:r>
            <a:r>
              <a:rPr lang="en-US" b="1" i="1" dirty="0" smtClean="0"/>
              <a:t>sepsis</a:t>
            </a:r>
            <a:r>
              <a:rPr lang="en-US" dirty="0" smtClean="0"/>
              <a:t> →→Abs</a:t>
            </a:r>
          </a:p>
          <a:p>
            <a:r>
              <a:rPr lang="en-US" b="1" i="1" dirty="0" smtClean="0"/>
              <a:t>Renal failure </a:t>
            </a:r>
            <a:r>
              <a:rPr lang="en-US" dirty="0" smtClean="0"/>
              <a:t>→ vasopressor therapy and CVVHD.</a:t>
            </a:r>
          </a:p>
          <a:p>
            <a:r>
              <a:rPr lang="en-US" b="1" i="1" dirty="0" smtClean="0"/>
              <a:t>Hypoglycemia</a:t>
            </a:r>
            <a:r>
              <a:rPr lang="en-US" dirty="0" smtClean="0"/>
              <a:t> → glucose infusion. </a:t>
            </a:r>
          </a:p>
          <a:p>
            <a:r>
              <a:rPr lang="en-US" b="1" i="1" dirty="0" smtClean="0"/>
              <a:t>Co agulopathy</a:t>
            </a:r>
            <a:r>
              <a:rPr lang="en-US" dirty="0" smtClean="0"/>
              <a:t> → PPI,plasma,cryoprecipitate.</a:t>
            </a:r>
          </a:p>
          <a:p>
            <a:r>
              <a:rPr lang="en-US" b="1" i="1" dirty="0" smtClean="0"/>
              <a:t>Cerebral edema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i="1" dirty="0" smtClean="0"/>
              <a:t>General measures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Reduction of stimuli.</a:t>
            </a:r>
          </a:p>
          <a:p>
            <a:pPr>
              <a:buNone/>
            </a:pPr>
            <a:r>
              <a:rPr lang="en-US" dirty="0" smtClean="0"/>
              <a:t>Head elevation 30 degrees.</a:t>
            </a:r>
          </a:p>
          <a:p>
            <a:pPr>
              <a:buNone/>
            </a:pPr>
            <a:r>
              <a:rPr lang="en-US" dirty="0" smtClean="0"/>
              <a:t>Intubation in HEg3&amp;4.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3600" b="1" i="1" dirty="0" smtClean="0"/>
              <a:t>specific measures</a:t>
            </a:r>
            <a:r>
              <a:rPr lang="en-US" dirty="0" smtClean="0"/>
              <a:t>: IV mannitol. </a:t>
            </a:r>
          </a:p>
          <a:p>
            <a:pPr>
              <a:buNone/>
            </a:pPr>
            <a:r>
              <a:rPr lang="en-US" dirty="0" smtClean="0"/>
              <a:t>Monitoring of ICP ,  initiation of hyperventilation </a:t>
            </a:r>
          </a:p>
          <a:p>
            <a:pPr>
              <a:buNone/>
            </a:pPr>
            <a:r>
              <a:rPr lang="en-US" dirty="0" smtClean="0"/>
              <a:t>Induced hypocapnea to promote cerebral vasoconstriction.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/>
              <a:t>2-acute type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Interval from 8 days up to 28 days.</a:t>
            </a:r>
          </a:p>
          <a:p>
            <a:pPr>
              <a:buNone/>
            </a:pPr>
            <a:r>
              <a:rPr lang="en-US" sz="3600" b="1" i="1" dirty="0" smtClean="0"/>
              <a:t>3-subacute liver failure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Interval from 29 days to 12 weeks.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specific therapy: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900" b="1" i="1" dirty="0" smtClean="0"/>
              <a:t>Acetaminophen toxicity </a:t>
            </a:r>
            <a:r>
              <a:rPr lang="en-US" dirty="0" smtClean="0"/>
              <a:t>:N-acetyl-</a:t>
            </a:r>
            <a:r>
              <a:rPr lang="en-US" dirty="0" err="1" smtClean="0"/>
              <a:t>cysteine</a:t>
            </a:r>
            <a:r>
              <a:rPr lang="en-US" dirty="0" smtClean="0"/>
              <a:t>.</a:t>
            </a:r>
          </a:p>
          <a:p>
            <a:r>
              <a:rPr lang="en-US" sz="3900" b="1" i="1" dirty="0" smtClean="0"/>
              <a:t>Viral hepatitis </a:t>
            </a:r>
            <a:r>
              <a:rPr lang="en-US" dirty="0" smtClean="0"/>
              <a:t>:anti viral therapy: </a:t>
            </a:r>
          </a:p>
          <a:p>
            <a:r>
              <a:rPr lang="en-US" dirty="0" smtClean="0"/>
              <a:t>                           -lamuvidine .</a:t>
            </a:r>
          </a:p>
          <a:p>
            <a:r>
              <a:rPr lang="en-US" dirty="0" smtClean="0"/>
              <a:t>                           -acyclovir. </a:t>
            </a:r>
          </a:p>
          <a:p>
            <a:r>
              <a:rPr lang="en-US" dirty="0" smtClean="0"/>
              <a:t>                            -gancyclovir.</a:t>
            </a:r>
          </a:p>
          <a:p>
            <a:r>
              <a:rPr lang="en-US" sz="3900" b="1" i="1" dirty="0" smtClean="0"/>
              <a:t>Autoimmune hepatitis</a:t>
            </a:r>
            <a:r>
              <a:rPr lang="en-US" dirty="0" smtClean="0"/>
              <a:t>: corticosteroid </a:t>
            </a:r>
            <a:r>
              <a:rPr lang="en-US" dirty="0" err="1" smtClean="0"/>
              <a:t>therapy.pt.not</a:t>
            </a:r>
            <a:r>
              <a:rPr lang="en-US" dirty="0" smtClean="0"/>
              <a:t> responding to </a:t>
            </a:r>
            <a:r>
              <a:rPr lang="en-US" dirty="0" err="1" smtClean="0"/>
              <a:t>ttt</a:t>
            </a:r>
            <a:r>
              <a:rPr lang="en-US" dirty="0" smtClean="0"/>
              <a:t> for 2 </a:t>
            </a:r>
            <a:r>
              <a:rPr lang="en-US" dirty="0" err="1" smtClean="0"/>
              <a:t>ws</a:t>
            </a:r>
            <a:r>
              <a:rPr lang="en-US" dirty="0" smtClean="0"/>
              <a:t> should be listed for transplantation.</a:t>
            </a:r>
          </a:p>
          <a:p>
            <a:r>
              <a:rPr lang="en-US" sz="4200" b="1" i="1" dirty="0" smtClean="0"/>
              <a:t>Wilson disease</a:t>
            </a:r>
            <a:r>
              <a:rPr lang="en-US" dirty="0" smtClean="0"/>
              <a:t>: liver transplantation is the only therapy. albumin dialysis and plasmapharesis ,can be initiated to decrease tubular damage until the graft become available.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i="1" dirty="0" smtClean="0"/>
              <a:t>Budd- </a:t>
            </a:r>
            <a:r>
              <a:rPr lang="en-US" sz="3600" b="1" i="1" dirty="0" err="1" smtClean="0"/>
              <a:t>chiari</a:t>
            </a:r>
            <a:r>
              <a:rPr lang="en-US" sz="3600" b="1" i="1" dirty="0" smtClean="0"/>
              <a:t> disease</a:t>
            </a:r>
            <a:r>
              <a:rPr lang="en-US" dirty="0" smtClean="0"/>
              <a:t>: anti co </a:t>
            </a:r>
            <a:r>
              <a:rPr lang="en-US" dirty="0" err="1" smtClean="0"/>
              <a:t>agulant</a:t>
            </a:r>
            <a:r>
              <a:rPr lang="en-US" dirty="0" smtClean="0"/>
              <a:t> therapy , </a:t>
            </a:r>
          </a:p>
          <a:p>
            <a:pPr>
              <a:buNone/>
            </a:pPr>
            <a:r>
              <a:rPr lang="en-US" dirty="0" smtClean="0"/>
              <a:t>Hepatic vein angioplasty, stent placement,</a:t>
            </a:r>
          </a:p>
          <a:p>
            <a:pPr>
              <a:buNone/>
            </a:pPr>
            <a:r>
              <a:rPr lang="en-US" dirty="0" smtClean="0"/>
              <a:t>Or trans jugular intra hepatic </a:t>
            </a:r>
            <a:r>
              <a:rPr lang="en-US" dirty="0" err="1" smtClean="0"/>
              <a:t>porto</a:t>
            </a:r>
            <a:r>
              <a:rPr lang="en-US" dirty="0" smtClean="0"/>
              <a:t> systemic shunt (TIPS)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3600" b="1" i="1" dirty="0" smtClean="0"/>
              <a:t>acute  fatty liver of pregnancy &amp; sever pre eclampsia</a:t>
            </a:r>
            <a:r>
              <a:rPr lang="en-US" dirty="0" smtClean="0"/>
              <a:t> :   delivery of the fetus.post partum transplantation may be required in some cases.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Prognossis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several factors: such as the etiology (</a:t>
            </a:r>
            <a:r>
              <a:rPr lang="en-US" dirty="0" err="1" smtClean="0"/>
              <a:t>paracetmole</a:t>
            </a:r>
            <a:r>
              <a:rPr lang="en-US" dirty="0" smtClean="0"/>
              <a:t> toxicity ,HAV , ischemia, and pregnancy have better prognosis) and degree of HE. </a:t>
            </a:r>
          </a:p>
          <a:p>
            <a:r>
              <a:rPr lang="en-US" dirty="0" smtClean="0"/>
              <a:t>King’s collage criteria: these criteria are  characterized by high specificity for mortality </a:t>
            </a:r>
          </a:p>
          <a:p>
            <a:pPr>
              <a:buNone/>
            </a:pPr>
            <a:r>
              <a:rPr lang="en-US" dirty="0" smtClean="0"/>
              <a:t>however; failure to fulfill the criteria does not ensure survival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ALF due to acetaminophen toxicity </a:t>
            </a:r>
            <a:r>
              <a:rPr lang="en-US" dirty="0" smtClean="0"/>
              <a:t>: </a:t>
            </a:r>
          </a:p>
          <a:p>
            <a:r>
              <a:rPr lang="en-US" dirty="0" smtClean="0"/>
              <a:t>PH&lt;7.30. or </a:t>
            </a:r>
          </a:p>
          <a:p>
            <a:r>
              <a:rPr lang="en-US" dirty="0" smtClean="0"/>
              <a:t>INR&gt;6.5(PT&gt;100)and serum </a:t>
            </a:r>
            <a:r>
              <a:rPr lang="en-US" dirty="0" err="1" smtClean="0"/>
              <a:t>creat</a:t>
            </a:r>
            <a:r>
              <a:rPr lang="en-US" dirty="0" smtClean="0"/>
              <a:t>.&gt;3.4mg/dl in patients with grade 3or 4 encephalopathy.</a:t>
            </a:r>
          </a:p>
          <a:p>
            <a:r>
              <a:rPr lang="en-US" b="1" i="1" dirty="0" smtClean="0"/>
              <a:t>ALF not </a:t>
            </a:r>
            <a:r>
              <a:rPr lang="en-US" b="1" i="1" dirty="0" err="1" smtClean="0"/>
              <a:t>ass.with</a:t>
            </a:r>
            <a:r>
              <a:rPr lang="en-US" b="1" i="1" dirty="0" smtClean="0"/>
              <a:t> </a:t>
            </a:r>
            <a:r>
              <a:rPr lang="en-US" b="1" i="1" dirty="0" err="1" smtClean="0"/>
              <a:t>acetaminophine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INR&gt;6.5(PT&gt;100).</a:t>
            </a:r>
          </a:p>
          <a:p>
            <a:r>
              <a:rPr lang="en-US" dirty="0" smtClean="0"/>
              <a:t>Or any 3 of the following: </a:t>
            </a:r>
          </a:p>
          <a:p>
            <a:r>
              <a:rPr lang="en-US" dirty="0" smtClean="0"/>
              <a:t>              1-age&lt;10 and&gt;40yr.</a:t>
            </a:r>
          </a:p>
          <a:p>
            <a:r>
              <a:rPr lang="en-US" dirty="0" smtClean="0"/>
              <a:t>              2-duration between jaundice and </a:t>
            </a:r>
            <a:r>
              <a:rPr lang="en-US" dirty="0" err="1" smtClean="0"/>
              <a:t>encphalopathy</a:t>
            </a:r>
            <a:r>
              <a:rPr lang="en-US" dirty="0" smtClean="0"/>
              <a:t>&gt;7days.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3-cause:nonA,nonBhepatitis or idiosyncratic drug reaction.</a:t>
            </a:r>
          </a:p>
          <a:p>
            <a:r>
              <a:rPr lang="en-US" dirty="0" smtClean="0"/>
              <a:t>        4-INR&gt;3.5 (PT&gt;50) </a:t>
            </a:r>
          </a:p>
          <a:p>
            <a:r>
              <a:rPr lang="en-US" dirty="0" smtClean="0"/>
              <a:t>        5-S.bilirubin&gt;17.6mg/dl.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              </a:t>
            </a:r>
            <a:r>
              <a:rPr lang="en-US" sz="6000" b="1" i="1" dirty="0" smtClean="0"/>
              <a:t>THANK YOU .</a:t>
            </a:r>
            <a:endParaRPr lang="en-US" sz="60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Incidence: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Varies according to the etiology and location .</a:t>
            </a:r>
          </a:p>
          <a:p>
            <a:r>
              <a:rPr lang="en-US" dirty="0" smtClean="0"/>
              <a:t>Viral hepatitis is the most common cause especially in Asia and developing countries.</a:t>
            </a:r>
          </a:p>
          <a:p>
            <a:r>
              <a:rPr lang="en-US" dirty="0" smtClean="0"/>
              <a:t>In the USA and Western countries drug toxicity is the main cause except Spain where HBV is the main cause.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Causes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Viral hepatitis: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Hepatitis A,B,C,B+D,E.</a:t>
            </a:r>
          </a:p>
          <a:p>
            <a:r>
              <a:rPr lang="en-US" dirty="0" smtClean="0"/>
              <a:t>Herpes virus.</a:t>
            </a:r>
          </a:p>
          <a:p>
            <a:r>
              <a:rPr lang="en-US" dirty="0" smtClean="0"/>
              <a:t>Varicella zoster. </a:t>
            </a:r>
          </a:p>
          <a:p>
            <a:r>
              <a:rPr lang="en-US" dirty="0" smtClean="0"/>
              <a:t>Adeno virus.</a:t>
            </a:r>
          </a:p>
          <a:p>
            <a:r>
              <a:rPr lang="en-US" dirty="0" smtClean="0"/>
              <a:t>EBV. </a:t>
            </a:r>
          </a:p>
          <a:p>
            <a:r>
              <a:rPr lang="en-US" dirty="0" smtClean="0"/>
              <a:t>Cytomegalovirus.</a:t>
            </a:r>
          </a:p>
          <a:p>
            <a:r>
              <a:rPr lang="en-US" dirty="0" smtClean="0"/>
              <a:t>Parovirus.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Drug induced hepatitis: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Acetaminophen toxicity </a:t>
            </a:r>
          </a:p>
          <a:p>
            <a:r>
              <a:rPr lang="en-US" dirty="0" smtClean="0"/>
              <a:t>Idiosyncratic drug response..</a:t>
            </a:r>
          </a:p>
          <a:p>
            <a:r>
              <a:rPr lang="en-US" dirty="0" smtClean="0"/>
              <a:t>Anti TB drugs:isoniazide,pyrizinamide. </a:t>
            </a:r>
          </a:p>
          <a:p>
            <a:r>
              <a:rPr lang="en-US" dirty="0" smtClean="0"/>
              <a:t>Antifungal:ketokonazole </a:t>
            </a:r>
          </a:p>
          <a:p>
            <a:r>
              <a:rPr lang="en-US" dirty="0" smtClean="0"/>
              <a:t>Anticonvulsants: phenytoin,valporic acid.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Halothane .</a:t>
            </a:r>
          </a:p>
          <a:p>
            <a:r>
              <a:rPr lang="en-US" dirty="0" smtClean="0"/>
              <a:t>Antibiotics: tetracycline,  </a:t>
            </a:r>
          </a:p>
          <a:p>
            <a:pPr>
              <a:buNone/>
            </a:pPr>
            <a:r>
              <a:rPr lang="en-US" dirty="0" smtClean="0"/>
              <a:t>(e.g.)ofloxacine,ciproflox. </a:t>
            </a:r>
          </a:p>
          <a:p>
            <a:pPr>
              <a:buNone/>
            </a:pPr>
            <a:r>
              <a:rPr lang="en-US" dirty="0" smtClean="0"/>
              <a:t>Ray’s syndrome.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toxins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Mushrum poisoning: </a:t>
            </a:r>
          </a:p>
          <a:p>
            <a:pPr>
              <a:buNone/>
            </a:pPr>
            <a:r>
              <a:rPr lang="en-US" dirty="0" smtClean="0"/>
              <a:t>Amanita or galerina types.  </a:t>
            </a:r>
          </a:p>
          <a:p>
            <a:pPr>
              <a:buNone/>
            </a:pPr>
            <a:r>
              <a:rPr lang="en-US" dirty="0" smtClean="0"/>
              <a:t>Cocaine. </a:t>
            </a:r>
          </a:p>
          <a:p>
            <a:pPr>
              <a:buNone/>
            </a:pPr>
            <a:r>
              <a:rPr lang="en-US" dirty="0" smtClean="0"/>
              <a:t>Organic solvents.</a:t>
            </a:r>
          </a:p>
          <a:p>
            <a:pPr>
              <a:buNone/>
            </a:pPr>
            <a:r>
              <a:rPr lang="en-US" dirty="0" smtClean="0"/>
              <a:t>Phosphrus.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409</TotalTime>
  <Words>1517</Words>
  <Application>Microsoft Office PowerPoint</Application>
  <PresentationFormat>On-screen Show (4:3)</PresentationFormat>
  <Paragraphs>225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Module</vt:lpstr>
      <vt:lpstr>Acute  liver failure </vt:lpstr>
      <vt:lpstr>Definition:</vt:lpstr>
      <vt:lpstr>Classification:</vt:lpstr>
      <vt:lpstr>Slide 4</vt:lpstr>
      <vt:lpstr>Incidence:</vt:lpstr>
      <vt:lpstr>Causes:</vt:lpstr>
      <vt:lpstr>Slide 7</vt:lpstr>
      <vt:lpstr>Slide 8</vt:lpstr>
      <vt:lpstr>Slide 9</vt:lpstr>
      <vt:lpstr>Slide 10</vt:lpstr>
      <vt:lpstr>Slide 11</vt:lpstr>
      <vt:lpstr>Drug induced ALF: </vt:lpstr>
      <vt:lpstr>Slide 13</vt:lpstr>
      <vt:lpstr>Slide 14</vt:lpstr>
      <vt:lpstr>Viral hepatitis:</vt:lpstr>
      <vt:lpstr>Slide 16</vt:lpstr>
      <vt:lpstr>Slide 17</vt:lpstr>
      <vt:lpstr>Slide 18</vt:lpstr>
      <vt:lpstr>Slide 19</vt:lpstr>
      <vt:lpstr>Wilson Disease</vt:lpstr>
      <vt:lpstr>Slide 21</vt:lpstr>
      <vt:lpstr>Ray’s syndrome</vt:lpstr>
      <vt:lpstr>Clinical picture:  </vt:lpstr>
      <vt:lpstr>Slide 24</vt:lpstr>
      <vt:lpstr>Complications: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Investigations:</vt:lpstr>
      <vt:lpstr>Slide 35</vt:lpstr>
      <vt:lpstr>Slide 36</vt:lpstr>
      <vt:lpstr>Treatment:</vt:lpstr>
      <vt:lpstr>Slide 38</vt:lpstr>
      <vt:lpstr>Slide 39</vt:lpstr>
      <vt:lpstr>Disease specific therapy: </vt:lpstr>
      <vt:lpstr>Slide 41</vt:lpstr>
      <vt:lpstr>Prognossis: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 liver failure</dc:title>
  <dc:creator>to</dc:creator>
  <cp:lastModifiedBy>toshiba</cp:lastModifiedBy>
  <cp:revision>45</cp:revision>
  <dcterms:created xsi:type="dcterms:W3CDTF">2013-05-12T16:31:42Z</dcterms:created>
  <dcterms:modified xsi:type="dcterms:W3CDTF">2015-03-06T19:34:53Z</dcterms:modified>
</cp:coreProperties>
</file>